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5" r:id="rId2"/>
    <p:sldId id="256" r:id="rId3"/>
    <p:sldId id="260" r:id="rId4"/>
    <p:sldId id="257" r:id="rId5"/>
    <p:sldId id="258" r:id="rId6"/>
    <p:sldId id="261" r:id="rId7"/>
    <p:sldId id="266" r:id="rId8"/>
    <p:sldId id="263" r:id="rId9"/>
    <p:sldId id="259" r:id="rId10"/>
    <p:sldId id="264" r:id="rId11"/>
    <p:sldId id="262" r:id="rId12"/>
  </p:sldIdLst>
  <p:sldSz cx="9906000" cy="6858000" type="A4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CC33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714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F2260CE-D6B7-49E5-BCCB-4AE9FB24C247}" type="slidenum">
              <a:rPr lang="en-GB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CA8DD-071C-4E9E-AC7D-C666A980828D}" type="slidenum">
              <a:rPr lang="en-GB"/>
              <a:pPr/>
              <a:t>1</a:t>
            </a:fld>
            <a:endParaRPr lang="en-GB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F77E78-93D8-4188-A5B4-B195A96F6908}" type="slidenum">
              <a:rPr lang="en-GB"/>
              <a:pPr/>
              <a:t>10</a:t>
            </a:fld>
            <a:endParaRPr lang="en-GB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5F10A6-F5AE-445D-B740-A239AFEF167A}" type="slidenum">
              <a:rPr lang="en-GB"/>
              <a:pPr/>
              <a:t>11</a:t>
            </a:fld>
            <a:endParaRPr lang="en-GB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A341A4-D256-45E1-BCD4-F79154171F5A}" type="slidenum">
              <a:rPr lang="en-GB"/>
              <a:pPr/>
              <a:t>2</a:t>
            </a:fld>
            <a:endParaRPr lang="en-GB"/>
          </a:p>
        </p:txBody>
      </p:sp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12A05D-DD94-4D39-876D-8C386826CD7F}" type="slidenum">
              <a:rPr lang="en-GB"/>
              <a:pPr/>
              <a:t>3</a:t>
            </a:fld>
            <a:endParaRPr lang="en-GB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0413F7-0DCF-44D9-B795-1A9021FD1F9C}" type="slidenum">
              <a:rPr lang="en-GB"/>
              <a:pPr/>
              <a:t>4</a:t>
            </a:fld>
            <a:endParaRPr lang="en-GB"/>
          </a:p>
        </p:txBody>
      </p:sp>
      <p:sp>
        <p:nvSpPr>
          <p:cNvPr id="7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81346A-E918-444B-BE3E-C7FAF1F70089}" type="slidenum">
              <a:rPr lang="en-GB"/>
              <a:pPr/>
              <a:t>5</a:t>
            </a:fld>
            <a:endParaRPr lang="en-GB"/>
          </a:p>
        </p:txBody>
      </p:sp>
      <p:sp>
        <p:nvSpPr>
          <p:cNvPr id="9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0A528E-A5A0-48D2-8391-5880207E2C42}" type="slidenum">
              <a:rPr lang="en-GB"/>
              <a:pPr/>
              <a:t>6</a:t>
            </a:fld>
            <a:endParaRPr lang="en-GB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8D74D4-6AF4-46DD-BC6A-6BEA08BF28E3}" type="slidenum">
              <a:rPr lang="en-GB"/>
              <a:pPr/>
              <a:t>7</a:t>
            </a:fld>
            <a:endParaRPr lang="en-GB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D26B4B-29DD-4E34-A3F5-D70A026E13E8}" type="slidenum">
              <a:rPr lang="en-GB"/>
              <a:pPr/>
              <a:t>8</a:t>
            </a:fld>
            <a:endParaRPr lang="en-GB"/>
          </a:p>
        </p:txBody>
      </p:sp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5E6575-EF9D-4738-8140-8A0A2B5B49C9}" type="slidenum">
              <a:rPr lang="en-GB"/>
              <a:pPr/>
              <a:t>9</a:t>
            </a:fld>
            <a:endParaRPr lang="en-GB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E3611C-4ACF-4DBB-91EF-BF635A36178A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CDFBF-69DD-4156-AC6D-A2E94B2CDE02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575D9-F436-41F7-8290-C2A197C66A8E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780974-F930-4CD7-8691-0082600F8F1E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EF923-A3C2-44ED-BA79-5CC40ACF93D2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8B419-C79E-4A24-8DD5-4D9DE0218E6E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BB4CD1-A0A3-4D41-8FA9-DA243BD054BB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D43BD5-82FA-47E1-BAC0-BC372F7723A7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B7C61-C85B-45F6-828C-8E8C5F8BEC05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2C9C73-8183-4FBF-BFF3-ABECF426D4E7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B01CDA-8131-4E35-B394-FD9D159767D6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A562D2E-8913-43FF-8279-44F95C8FEFB7}" type="slidenum">
              <a:rPr lang="en-GB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9C54-8584-4F5D-B160-AFADAB1B1F9C}" type="slidenum">
              <a:rPr lang="en-GB"/>
              <a:pPr/>
              <a:t>1</a:t>
            </a:fld>
            <a:endParaRPr lang="en-GB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849313" y="1341438"/>
            <a:ext cx="85232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b="1" u="sng">
                <a:solidFill>
                  <a:srgbClr val="0033CC"/>
                </a:solidFill>
              </a:rPr>
              <a:t>BANDA LARGA: </a:t>
            </a:r>
          </a:p>
          <a:p>
            <a:endParaRPr lang="en-GB" sz="2400" b="1" u="sng">
              <a:solidFill>
                <a:srgbClr val="0033CC"/>
              </a:solidFill>
            </a:endParaRPr>
          </a:p>
          <a:p>
            <a:endParaRPr lang="en-GB" sz="2400" b="1" u="sng">
              <a:solidFill>
                <a:srgbClr val="0033CC"/>
              </a:solidFill>
            </a:endParaRPr>
          </a:p>
          <a:p>
            <a:r>
              <a:rPr lang="en-GB" sz="2400" b="1" u="sng">
                <a:solidFill>
                  <a:srgbClr val="0033CC"/>
                </a:solidFill>
              </a:rPr>
              <a:t>UN MOTORE DI CRESCITA DEL PIL </a:t>
            </a:r>
          </a:p>
          <a:p>
            <a:endParaRPr lang="en-GB" sz="2400" b="1" u="sng">
              <a:solidFill>
                <a:srgbClr val="0033CC"/>
              </a:solidFill>
            </a:endParaRPr>
          </a:p>
          <a:p>
            <a:endParaRPr lang="en-GB" sz="2400" b="1" u="sng">
              <a:solidFill>
                <a:srgbClr val="0033CC"/>
              </a:solidFill>
            </a:endParaRPr>
          </a:p>
          <a:p>
            <a:r>
              <a:rPr lang="en-GB" sz="2400" b="1" u="sng">
                <a:solidFill>
                  <a:srgbClr val="0033CC"/>
                </a:solidFill>
              </a:rPr>
              <a:t>UN’ OPPORTUNITA’ DI LEADERSHIP PER L’ITALIA</a:t>
            </a:r>
            <a:r>
              <a:rPr lang="en-GB" sz="2400"/>
              <a:t> </a:t>
            </a:r>
          </a:p>
        </p:txBody>
      </p:sp>
      <p:grpSp>
        <p:nvGrpSpPr>
          <p:cNvPr id="26640" name="Group 16"/>
          <p:cNvGrpSpPr>
            <a:grpSpLocks/>
          </p:cNvGrpSpPr>
          <p:nvPr/>
        </p:nvGrpSpPr>
        <p:grpSpPr bwMode="auto">
          <a:xfrm>
            <a:off x="8151813" y="908050"/>
            <a:ext cx="858837" cy="576263"/>
            <a:chOff x="3969" y="3158"/>
            <a:chExt cx="680" cy="454"/>
          </a:xfrm>
        </p:grpSpPr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3969" y="3158"/>
              <a:ext cx="408" cy="45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4195" y="3158"/>
              <a:ext cx="22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4422" y="3158"/>
              <a:ext cx="227" cy="45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6492875" y="5176838"/>
            <a:ext cx="1555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rgbClr val="0033CC"/>
                </a:solidFill>
              </a:rPr>
              <a:t>Giugno 2009</a:t>
            </a:r>
            <a:r>
              <a:rPr lang="en-GB"/>
              <a:t> </a:t>
            </a:r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415925" y="260350"/>
            <a:ext cx="9363075" cy="6337300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4948-413C-48D3-BC30-9163479BA1E0}" type="slidenum">
              <a:rPr lang="en-GB"/>
              <a:pPr/>
              <a:t>10</a:t>
            </a:fld>
            <a:endParaRPr lang="en-GB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052513" y="981075"/>
            <a:ext cx="78009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896938">
              <a:tabLst>
                <a:tab pos="442913" algn="l"/>
              </a:tabLst>
            </a:pPr>
            <a:r>
              <a:rPr lang="it-IT"/>
              <a:t>E se il progetto venisse realizzato con la creazione di una Azienda Rete separata dai gestori di servizi , </a:t>
            </a:r>
          </a:p>
          <a:p>
            <a:pPr defTabSz="896938">
              <a:tabLst>
                <a:tab pos="442913" algn="l"/>
              </a:tabLst>
            </a:pPr>
            <a:endParaRPr lang="en-GB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754188" y="2060575"/>
            <a:ext cx="7097712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80975" indent="-90488"/>
            <a:r>
              <a:rPr lang="en-GB"/>
              <a:t>si eviterebbero  duplicazioni  di investimenti in infrastrutture favorendo concorrenza tra servizi - con benefici di qualita’ e innovazione per gli utenti </a:t>
            </a:r>
          </a:p>
          <a:p>
            <a:pPr marL="180975" indent="-90488"/>
            <a:endParaRPr lang="en-GB"/>
          </a:p>
          <a:p>
            <a:pPr marL="180975" indent="-90488"/>
            <a:r>
              <a:rPr lang="en-GB"/>
              <a:t>sarebbe coerente con i trend tecnologici che vedono le infrastrutture di rete sempre piu’ separate/ independenti dai servizi </a:t>
            </a:r>
          </a:p>
          <a:p>
            <a:pPr marL="180975" indent="-90488"/>
            <a:endParaRPr lang="en-GB"/>
          </a:p>
          <a:p>
            <a:pPr marL="180975" indent="-90488"/>
            <a:r>
              <a:rPr lang="en-GB" b="1"/>
              <a:t>L’ Italia segnerebbe un percorso innovativo anche per altri Paesi in Europa</a:t>
            </a:r>
          </a:p>
          <a:p>
            <a:pPr marL="180975" indent="-90488"/>
            <a:endParaRPr lang="en-GB" b="1"/>
          </a:p>
          <a:p>
            <a:pPr marL="180975" indent="-90488">
              <a:buFontTx/>
              <a:buChar char="•"/>
            </a:pPr>
            <a:endParaRPr lang="en-GB"/>
          </a:p>
        </p:txBody>
      </p:sp>
      <p:grpSp>
        <p:nvGrpSpPr>
          <p:cNvPr id="21511" name="Group 7"/>
          <p:cNvGrpSpPr>
            <a:grpSpLocks/>
          </p:cNvGrpSpPr>
          <p:nvPr/>
        </p:nvGrpSpPr>
        <p:grpSpPr bwMode="auto">
          <a:xfrm>
            <a:off x="8462963" y="404813"/>
            <a:ext cx="858837" cy="576262"/>
            <a:chOff x="3969" y="3158"/>
            <a:chExt cx="680" cy="454"/>
          </a:xfrm>
        </p:grpSpPr>
        <p:sp>
          <p:nvSpPr>
            <p:cNvPr id="21512" name="Rectangle 8"/>
            <p:cNvSpPr>
              <a:spLocks noChangeArrowheads="1"/>
            </p:cNvSpPr>
            <p:nvPr/>
          </p:nvSpPr>
          <p:spPr bwMode="auto">
            <a:xfrm>
              <a:off x="3969" y="3158"/>
              <a:ext cx="408" cy="45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513" name="Rectangle 9"/>
            <p:cNvSpPr>
              <a:spLocks noChangeArrowheads="1"/>
            </p:cNvSpPr>
            <p:nvPr/>
          </p:nvSpPr>
          <p:spPr bwMode="auto">
            <a:xfrm>
              <a:off x="4195" y="3158"/>
              <a:ext cx="22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514" name="Rectangle 10"/>
            <p:cNvSpPr>
              <a:spLocks noChangeArrowheads="1"/>
            </p:cNvSpPr>
            <p:nvPr/>
          </p:nvSpPr>
          <p:spPr bwMode="auto">
            <a:xfrm>
              <a:off x="4422" y="3158"/>
              <a:ext cx="227" cy="45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415925" y="260350"/>
            <a:ext cx="9363075" cy="6337300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2938-881A-4E77-B36F-27945DCB12FF}" type="slidenum">
              <a:rPr lang="en-GB"/>
              <a:pPr/>
              <a:t>11</a:t>
            </a:fld>
            <a:endParaRPr lang="en-GB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741363" y="981075"/>
            <a:ext cx="8189912" cy="378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b="1"/>
              <a:t>Per passare all’azione</a:t>
            </a:r>
            <a:r>
              <a:rPr lang="en-GB" sz="2000" b="1"/>
              <a:t> </a:t>
            </a:r>
          </a:p>
          <a:p>
            <a:endParaRPr lang="en-GB" sz="2000"/>
          </a:p>
          <a:p>
            <a:r>
              <a:rPr lang="en-GB"/>
              <a:t>Definire il livello di ambizione per il Paese</a:t>
            </a:r>
          </a:p>
          <a:p>
            <a:endParaRPr lang="en-GB"/>
          </a:p>
          <a:p>
            <a:r>
              <a:rPr lang="en-GB"/>
              <a:t>Creare cabina di regia </a:t>
            </a:r>
          </a:p>
          <a:p>
            <a:endParaRPr lang="en-GB"/>
          </a:p>
          <a:p>
            <a:r>
              <a:rPr lang="en-GB"/>
              <a:t>Stabilire dialogo strutturato con  i principali gestori esaminare i loro piani e valutare entita’ intervento  </a:t>
            </a:r>
          </a:p>
          <a:p>
            <a:endParaRPr lang="en-GB"/>
          </a:p>
          <a:p>
            <a:r>
              <a:rPr lang="en-GB"/>
              <a:t>Definire (con CDP?) i profili finanziari delle opzioni (per l’opzione piu’ ambiziosa fondi pubblici di 5-6 miliardi con un IRR :11-16% in 10 anni) </a:t>
            </a:r>
          </a:p>
          <a:p>
            <a:endParaRPr lang="en-GB"/>
          </a:p>
          <a:p>
            <a:r>
              <a:rPr lang="en-GB"/>
              <a:t>Definire progetto operativo con TI e gestori interessati a partecipare 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15925" y="260350"/>
            <a:ext cx="9363075" cy="6337300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grpSp>
        <p:nvGrpSpPr>
          <p:cNvPr id="17414" name="Group 6"/>
          <p:cNvGrpSpPr>
            <a:grpSpLocks/>
          </p:cNvGrpSpPr>
          <p:nvPr/>
        </p:nvGrpSpPr>
        <p:grpSpPr bwMode="auto">
          <a:xfrm>
            <a:off x="8307388" y="549275"/>
            <a:ext cx="857250" cy="576263"/>
            <a:chOff x="3969" y="3158"/>
            <a:chExt cx="680" cy="454"/>
          </a:xfrm>
        </p:grpSpPr>
        <p:sp>
          <p:nvSpPr>
            <p:cNvPr id="17415" name="Rectangle 7"/>
            <p:cNvSpPr>
              <a:spLocks noChangeArrowheads="1"/>
            </p:cNvSpPr>
            <p:nvPr/>
          </p:nvSpPr>
          <p:spPr bwMode="auto">
            <a:xfrm>
              <a:off x="3969" y="3158"/>
              <a:ext cx="408" cy="45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416" name="Rectangle 8"/>
            <p:cNvSpPr>
              <a:spLocks noChangeArrowheads="1"/>
            </p:cNvSpPr>
            <p:nvPr/>
          </p:nvSpPr>
          <p:spPr bwMode="auto">
            <a:xfrm>
              <a:off x="4195" y="3158"/>
              <a:ext cx="22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422" y="3158"/>
              <a:ext cx="227" cy="45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0AA5-8AE9-4B04-BF28-E2C0ADFF59F5}" type="slidenum">
              <a:rPr lang="en-GB"/>
              <a:pPr/>
              <a:t>2</a:t>
            </a:fld>
            <a:endParaRPr lang="en-GB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41363" y="644525"/>
            <a:ext cx="8424862" cy="594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542925" algn="l"/>
              </a:tabLst>
            </a:pPr>
            <a:endParaRPr lang="it-IT" b="1"/>
          </a:p>
          <a:p>
            <a:pPr>
              <a:tabLst>
                <a:tab pos="542925" algn="l"/>
              </a:tabLst>
            </a:pPr>
            <a:r>
              <a:rPr lang="it-IT" sz="2400" b="1"/>
              <a:t>Una infrastruttura essenziale per la crescita </a:t>
            </a:r>
            <a:endParaRPr lang="it-IT"/>
          </a:p>
          <a:p>
            <a:pPr>
              <a:tabLst>
                <a:tab pos="542925" algn="l"/>
              </a:tabLst>
            </a:pPr>
            <a:endParaRPr lang="it-IT"/>
          </a:p>
          <a:p>
            <a:pPr>
              <a:tabLst>
                <a:tab pos="542925" algn="l"/>
              </a:tabLst>
            </a:pPr>
            <a:r>
              <a:rPr lang="it-IT"/>
              <a:t>In Italia </a:t>
            </a:r>
            <a:r>
              <a:rPr lang="it-IT" b="1">
                <a:solidFill>
                  <a:srgbClr val="FF0000"/>
                </a:solidFill>
              </a:rPr>
              <a:t>20 Milioni di cittadini</a:t>
            </a:r>
            <a:r>
              <a:rPr lang="it-IT"/>
              <a:t> e piu’ del 90% delle imprese usano Internet </a:t>
            </a:r>
            <a:r>
              <a:rPr lang="it-IT" b="1">
                <a:solidFill>
                  <a:srgbClr val="FF0000"/>
                </a:solidFill>
              </a:rPr>
              <a:t>ogni giorno</a:t>
            </a:r>
            <a:r>
              <a:rPr lang="it-IT">
                <a:solidFill>
                  <a:srgbClr val="FF0000"/>
                </a:solidFill>
              </a:rPr>
              <a:t> </a:t>
            </a:r>
            <a:endParaRPr lang="en-GB">
              <a:solidFill>
                <a:srgbClr val="FF0000"/>
              </a:solidFill>
            </a:endParaRPr>
          </a:p>
          <a:p>
            <a:pPr>
              <a:tabLst>
                <a:tab pos="542925" algn="l"/>
              </a:tabLst>
            </a:pPr>
            <a:endParaRPr lang="en-GB">
              <a:solidFill>
                <a:srgbClr val="FF0000"/>
              </a:solidFill>
            </a:endParaRPr>
          </a:p>
          <a:p>
            <a:pPr>
              <a:tabLst>
                <a:tab pos="542925" algn="l"/>
              </a:tabLst>
            </a:pPr>
            <a:endParaRPr lang="en-GB"/>
          </a:p>
          <a:p>
            <a:pPr>
              <a:tabLst>
                <a:tab pos="542925" algn="l"/>
              </a:tabLst>
            </a:pPr>
            <a:r>
              <a:rPr lang="en-GB"/>
              <a:t>La qualita’ della rete e’ diventata fattore determinante per la qualita’ di vita dei citttadini e per la competitivita’ delle imprese </a:t>
            </a:r>
          </a:p>
          <a:p>
            <a:pPr>
              <a:tabLst>
                <a:tab pos="542925" algn="l"/>
              </a:tabLst>
            </a:pPr>
            <a:endParaRPr lang="it-IT"/>
          </a:p>
          <a:p>
            <a:pPr>
              <a:tabLst>
                <a:tab pos="542925" algn="l"/>
              </a:tabLst>
            </a:pPr>
            <a:r>
              <a:rPr lang="it-IT"/>
              <a:t>Sempre piu’, </a:t>
            </a:r>
            <a:r>
              <a:rPr lang="it-IT" b="1"/>
              <a:t>i Paesi con la migliore infrastruttura avranno maggior crescita del PIL,</a:t>
            </a:r>
            <a:r>
              <a:rPr lang="it-IT"/>
              <a:t> attireranno capitali e talenti  e saranno avvantaggiati nella competizione  globale .</a:t>
            </a:r>
            <a:endParaRPr lang="en-GB"/>
          </a:p>
          <a:p>
            <a:pPr>
              <a:tabLst>
                <a:tab pos="542925" algn="l"/>
              </a:tabLst>
            </a:pPr>
            <a:endParaRPr lang="it-IT"/>
          </a:p>
          <a:p>
            <a:pPr>
              <a:tabLst>
                <a:tab pos="542925" algn="l"/>
              </a:tabLst>
            </a:pPr>
            <a:r>
              <a:rPr lang="it-IT"/>
              <a:t>Per questo lo sviluppo della nuova infrastruttura e’ oggi sull’agenda di politica industriale di tutti i principali governi OCSE (Piano Obama, Digital Britain, ecc.)</a:t>
            </a:r>
            <a:endParaRPr lang="en-GB"/>
          </a:p>
          <a:p>
            <a:pPr>
              <a:tabLst>
                <a:tab pos="542925" algn="l"/>
              </a:tabLst>
            </a:pPr>
            <a:endParaRPr lang="en-GB" b="1"/>
          </a:p>
          <a:p>
            <a:pPr>
              <a:tabLst>
                <a:tab pos="542925" algn="l"/>
              </a:tabLst>
            </a:pPr>
            <a:endParaRPr lang="en-GB" b="1"/>
          </a:p>
          <a:p>
            <a:pPr>
              <a:tabLst>
                <a:tab pos="542925" algn="l"/>
              </a:tabLst>
            </a:pPr>
            <a:endParaRPr lang="en-GB" b="1"/>
          </a:p>
          <a:p>
            <a:pPr>
              <a:tabLst>
                <a:tab pos="542925" algn="l"/>
              </a:tabLst>
            </a:pPr>
            <a:endParaRPr lang="en-GB" b="1"/>
          </a:p>
          <a:p>
            <a:pPr>
              <a:tabLst>
                <a:tab pos="542925" algn="l"/>
              </a:tabLst>
            </a:pPr>
            <a:endParaRPr lang="en-GB" b="1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704850" y="1484313"/>
            <a:ext cx="8424863" cy="792162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15925" y="260350"/>
            <a:ext cx="9363075" cy="6337300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3439-A4AD-4D22-BD18-A39329AB942A}" type="slidenum">
              <a:rPr lang="en-GB"/>
              <a:pPr/>
              <a:t>3</a:t>
            </a:fld>
            <a:endParaRPr lang="en-GB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920750" y="765175"/>
            <a:ext cx="8191500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 sz="2400" b="1"/>
          </a:p>
          <a:p>
            <a:r>
              <a:rPr lang="en-GB" sz="2400" b="1"/>
              <a:t>Una reale opportunita’ di leadership per l’Italia </a:t>
            </a:r>
          </a:p>
          <a:p>
            <a:endParaRPr lang="en-GB" sz="2400"/>
          </a:p>
          <a:p>
            <a:r>
              <a:rPr lang="it-IT" b="1"/>
              <a:t>L’Italia puo’ giocare un ruolo di leader</a:t>
            </a:r>
            <a:r>
              <a:rPr lang="it-IT"/>
              <a:t> nello sviluppo della nuova rete:</a:t>
            </a:r>
          </a:p>
          <a:p>
            <a:endParaRPr lang="en-GB"/>
          </a:p>
          <a:p>
            <a:pPr marL="625475" lvl="1" indent="-88900">
              <a:buFontTx/>
              <a:buChar char="•"/>
            </a:pPr>
            <a:r>
              <a:rPr lang="en-GB"/>
              <a:t> ha competenze e tradizione di eccellenza nelle telecomunicazioni</a:t>
            </a:r>
          </a:p>
          <a:p>
            <a:pPr marL="625475" lvl="1" indent="-88900">
              <a:buFontTx/>
              <a:buChar char="•"/>
            </a:pPr>
            <a:endParaRPr lang="en-GB"/>
          </a:p>
          <a:p>
            <a:pPr marL="625475" lvl="1" indent="-88900">
              <a:buFontTx/>
              <a:buChar char="•"/>
            </a:pPr>
            <a:r>
              <a:rPr lang="en-GB"/>
              <a:t> nessun Paese ha ancora consolidato una leadership; siamo tutti ai nastri di partenza </a:t>
            </a:r>
          </a:p>
          <a:p>
            <a:pPr marL="625475" lvl="1" indent="-88900">
              <a:buFontTx/>
              <a:buChar char="•"/>
            </a:pPr>
            <a:endParaRPr lang="en-GB"/>
          </a:p>
          <a:p>
            <a:pPr marL="625475" lvl="1" indent="-88900">
              <a:buFontTx/>
              <a:buChar char="•"/>
            </a:pPr>
            <a:r>
              <a:rPr lang="en-GB"/>
              <a:t> se si accelera adesso si puo’ emergere tra i leader …</a:t>
            </a:r>
          </a:p>
          <a:p>
            <a:pPr marL="625475" lvl="1" indent="-88900">
              <a:buFontTx/>
              <a:buChar char="•"/>
            </a:pPr>
            <a:endParaRPr lang="en-GB"/>
          </a:p>
          <a:p>
            <a:pPr marL="625475" lvl="1" indent="-88900">
              <a:buFontTx/>
              <a:buChar char="•"/>
            </a:pPr>
            <a:r>
              <a:rPr lang="en-GB"/>
              <a:t> …avviando rapidamente un circolo virtuoso investimenti , occupazione , innovazione , </a:t>
            </a:r>
            <a:r>
              <a:rPr lang="en-GB" b="1"/>
              <a:t>crescita del PIL</a:t>
            </a:r>
          </a:p>
        </p:txBody>
      </p:sp>
      <p:grpSp>
        <p:nvGrpSpPr>
          <p:cNvPr id="13317" name="Group 5"/>
          <p:cNvGrpSpPr>
            <a:grpSpLocks/>
          </p:cNvGrpSpPr>
          <p:nvPr/>
        </p:nvGrpSpPr>
        <p:grpSpPr bwMode="auto">
          <a:xfrm>
            <a:off x="8307388" y="549275"/>
            <a:ext cx="857250" cy="576263"/>
            <a:chOff x="3969" y="3158"/>
            <a:chExt cx="680" cy="454"/>
          </a:xfrm>
        </p:grpSpPr>
        <p:sp>
          <p:nvSpPr>
            <p:cNvPr id="13318" name="Rectangle 6"/>
            <p:cNvSpPr>
              <a:spLocks noChangeArrowheads="1"/>
            </p:cNvSpPr>
            <p:nvPr/>
          </p:nvSpPr>
          <p:spPr bwMode="auto">
            <a:xfrm>
              <a:off x="3969" y="3158"/>
              <a:ext cx="408" cy="45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3319" name="Rectangle 7"/>
            <p:cNvSpPr>
              <a:spLocks noChangeArrowheads="1"/>
            </p:cNvSpPr>
            <p:nvPr/>
          </p:nvSpPr>
          <p:spPr bwMode="auto">
            <a:xfrm>
              <a:off x="4195" y="3158"/>
              <a:ext cx="22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3320" name="Rectangle 8"/>
            <p:cNvSpPr>
              <a:spLocks noChangeArrowheads="1"/>
            </p:cNvSpPr>
            <p:nvPr/>
          </p:nvSpPr>
          <p:spPr bwMode="auto">
            <a:xfrm>
              <a:off x="4422" y="3158"/>
              <a:ext cx="227" cy="45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15925" y="260350"/>
            <a:ext cx="9363075" cy="6337300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1352550" y="5516563"/>
            <a:ext cx="741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>
                <a:solidFill>
                  <a:srgbClr val="FF0000"/>
                </a:solidFill>
              </a:rPr>
              <a:t>Condurre l’Italia nel G8 delle infrastrutture digitali</a:t>
            </a:r>
            <a:r>
              <a:rPr lang="en-GB"/>
              <a:t> 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1293813" y="5446713"/>
            <a:ext cx="7488237" cy="647700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4F34-7ACC-43E9-B399-B19DAFB297FC}" type="slidenum">
              <a:rPr lang="en-GB"/>
              <a:pPr/>
              <a:t>4</a:t>
            </a:fld>
            <a:endParaRPr lang="en-GB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974725" y="1052513"/>
            <a:ext cx="8112125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b="1"/>
              <a:t>Il rischio di restare indietro </a:t>
            </a:r>
          </a:p>
          <a:p>
            <a:endParaRPr lang="en-GB" sz="2400"/>
          </a:p>
          <a:p>
            <a:r>
              <a:rPr lang="en-GB"/>
              <a:t>L’Italia rischia pero’ di vedere questa opportunita’compromessa </a:t>
            </a:r>
          </a:p>
          <a:p>
            <a:endParaRPr lang="en-GB"/>
          </a:p>
          <a:p>
            <a:pPr marL="715963" lvl="1" indent="-179388">
              <a:buFontTx/>
              <a:buChar char="•"/>
            </a:pPr>
            <a:r>
              <a:rPr lang="en-GB"/>
              <a:t>ancora oggi </a:t>
            </a:r>
            <a:r>
              <a:rPr lang="en-GB" b="1">
                <a:solidFill>
                  <a:srgbClr val="FF0000"/>
                </a:solidFill>
              </a:rPr>
              <a:t>piu’ di 7 milioni cittadini vivono in zone dove il servizio in banda larga non e’ disponibile</a:t>
            </a:r>
            <a:r>
              <a:rPr lang="en-GB"/>
              <a:t> o e’ a livelli inadeguati, </a:t>
            </a:r>
            <a:r>
              <a:rPr lang="en-GB" u="sng"/>
              <a:t>insufficiente per erogare i servizi di e-government</a:t>
            </a:r>
            <a:endParaRPr lang="en-GB"/>
          </a:p>
          <a:p>
            <a:pPr marL="715963" lvl="1" indent="-179388">
              <a:buFontTx/>
              <a:buChar char="•"/>
            </a:pPr>
            <a:endParaRPr lang="en-GB"/>
          </a:p>
          <a:p>
            <a:pPr marL="715963" lvl="1" indent="-179388">
              <a:buFontTx/>
              <a:buChar char="•"/>
            </a:pPr>
            <a:r>
              <a:rPr lang="en-GB"/>
              <a:t>gli investimenti in nuove infrastrutture dei maggiori gestori stanno rallentando, nel momento in cui altri Paesi accelerano</a:t>
            </a:r>
          </a:p>
          <a:p>
            <a:pPr marL="715963" lvl="1" indent="-179388">
              <a:buFontTx/>
              <a:buChar char="•"/>
            </a:pPr>
            <a:endParaRPr lang="en-GB"/>
          </a:p>
          <a:p>
            <a:pPr marL="715963" lvl="1" indent="-179388">
              <a:buFontTx/>
              <a:buChar char="•"/>
            </a:pPr>
            <a:r>
              <a:rPr lang="it-IT"/>
              <a:t>la rete in rame , ancora  (+/-)adeguata nel breve  termine - anche se con un livello di qualita’ molto variabile da zona a zona -  difficilmente fara’ fronte alla crescita di traffico dei prossimi anni.</a:t>
            </a:r>
            <a:endParaRPr lang="en-GB"/>
          </a:p>
        </p:txBody>
      </p:sp>
      <p:grpSp>
        <p:nvGrpSpPr>
          <p:cNvPr id="6151" name="Group 7"/>
          <p:cNvGrpSpPr>
            <a:grpSpLocks/>
          </p:cNvGrpSpPr>
          <p:nvPr/>
        </p:nvGrpSpPr>
        <p:grpSpPr bwMode="auto">
          <a:xfrm>
            <a:off x="8307388" y="549275"/>
            <a:ext cx="857250" cy="576263"/>
            <a:chOff x="3969" y="3158"/>
            <a:chExt cx="680" cy="454"/>
          </a:xfrm>
        </p:grpSpPr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3969" y="3158"/>
              <a:ext cx="408" cy="45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4195" y="3158"/>
              <a:ext cx="22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4422" y="3158"/>
              <a:ext cx="227" cy="45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415925" y="260350"/>
            <a:ext cx="9363075" cy="6337300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77144-3D41-4234-BD80-5FB24BC8CCF8}" type="slidenum">
              <a:rPr lang="en-GB"/>
              <a:pPr/>
              <a:t>5</a:t>
            </a:fld>
            <a:endParaRPr lang="en-GB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974725" y="1125538"/>
            <a:ext cx="8269288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b="1"/>
              <a:t>Il Rapporto Banda Larga</a:t>
            </a:r>
            <a:r>
              <a:rPr lang="en-GB" b="1"/>
              <a:t> </a:t>
            </a:r>
            <a:endParaRPr lang="en-GB"/>
          </a:p>
          <a:p>
            <a:endParaRPr lang="en-GB"/>
          </a:p>
          <a:p>
            <a:r>
              <a:rPr lang="en-GB"/>
              <a:t>Dal progetto commissionato dal Vice Ministro Romani emergono tre priorita’</a:t>
            </a:r>
          </a:p>
          <a:p>
            <a:endParaRPr lang="it-IT" b="1"/>
          </a:p>
          <a:p>
            <a:endParaRPr lang="it-IT" b="1"/>
          </a:p>
          <a:p>
            <a:r>
              <a:rPr lang="it-IT" b="1"/>
              <a:t>1 Universalita’: garantire a tutta la popolazione l’accesso a banda  larga in tempi rapidi </a:t>
            </a:r>
            <a:endParaRPr lang="en-GB"/>
          </a:p>
          <a:p>
            <a:endParaRPr lang="it-IT" b="1"/>
          </a:p>
          <a:p>
            <a:r>
              <a:rPr lang="it-IT" b="1"/>
              <a:t>2 Supporto ai piani di mercato: avviare iniziative per supportare lo sviluppo dei piani dei gestori e stimolare un crescente livello di servizio ai clienti</a:t>
            </a:r>
          </a:p>
          <a:p>
            <a:endParaRPr lang="it-IT" b="1"/>
          </a:p>
          <a:p>
            <a:r>
              <a:rPr lang="it-IT" b="1"/>
              <a:t>3 Rete in fibra: definire modalita’ di intervento pubblico per accelerare gli investimenti nella nuova rete </a:t>
            </a:r>
            <a:endParaRPr lang="en-GB"/>
          </a:p>
          <a:p>
            <a:endParaRPr lang="en-GB"/>
          </a:p>
        </p:txBody>
      </p: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8307388" y="549275"/>
            <a:ext cx="857250" cy="576263"/>
            <a:chOff x="3969" y="3158"/>
            <a:chExt cx="680" cy="454"/>
          </a:xfrm>
        </p:grpSpPr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3969" y="3158"/>
              <a:ext cx="408" cy="45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4195" y="3158"/>
              <a:ext cx="22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4422" y="3158"/>
              <a:ext cx="227" cy="45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415925" y="260350"/>
            <a:ext cx="9363075" cy="6337300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72EB6-DCEB-4E25-9CE5-21A9B0D6572C}" type="slidenum">
              <a:rPr lang="en-GB"/>
              <a:pPr/>
              <a:t>6</a:t>
            </a:fld>
            <a:endParaRPr lang="en-GB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08000" y="692150"/>
            <a:ext cx="8893175" cy="38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b="1"/>
              <a:t>1 Verso la banda larga universale </a:t>
            </a:r>
          </a:p>
          <a:p>
            <a:endParaRPr lang="en-GB" sz="2400"/>
          </a:p>
          <a:p>
            <a:r>
              <a:rPr lang="it-IT"/>
              <a:t>Garantire a tutta la popolazione l’accesso alla banda larga con un servizio minimo, ma adeguato alla fruizione di tutti i principali servizi (incluso e-government)</a:t>
            </a:r>
          </a:p>
          <a:p>
            <a:endParaRPr lang="en-GB" b="1"/>
          </a:p>
          <a:p>
            <a:pPr lvl="1"/>
            <a:r>
              <a:rPr lang="en-GB" b="1"/>
              <a:t>Investimento necessario di 1,2-1,3 Miliardi di Euro*</a:t>
            </a:r>
          </a:p>
          <a:p>
            <a:pPr lvl="1"/>
            <a:endParaRPr lang="en-GB" b="1"/>
          </a:p>
          <a:p>
            <a:pPr lvl="1"/>
            <a:r>
              <a:rPr lang="en-GB" b="1"/>
              <a:t>Possibilita’ di completare il progetto entro 2011 se si parte subito </a:t>
            </a:r>
          </a:p>
          <a:p>
            <a:pPr lvl="1"/>
            <a:endParaRPr lang="en-GB"/>
          </a:p>
          <a:p>
            <a:r>
              <a:rPr lang="it-IT"/>
              <a:t>Serve coordinamento tra Centro e Regioni  per assicurare efficace impiego di fondi pubblici (finora piu’ di 700 milioni spesi negli ultimi 5-6 anni da Regioni, Province e Comuni con impatti marginali sulla copertura)</a:t>
            </a:r>
            <a:endParaRPr lang="en-GB"/>
          </a:p>
          <a:p>
            <a:endParaRPr lang="it-IT" b="1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776288" y="5084763"/>
            <a:ext cx="8836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000" b="1"/>
              <a:t>Opportunita’ di essere tra i primi Paesi</a:t>
            </a:r>
            <a:r>
              <a:rPr lang="en-GB" sz="2000"/>
              <a:t> ad annunciare universalita’ della banda larga 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60388" y="4941888"/>
            <a:ext cx="9001125" cy="1008062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grpSp>
        <p:nvGrpSpPr>
          <p:cNvPr id="15367" name="Group 7"/>
          <p:cNvGrpSpPr>
            <a:grpSpLocks/>
          </p:cNvGrpSpPr>
          <p:nvPr/>
        </p:nvGrpSpPr>
        <p:grpSpPr bwMode="auto">
          <a:xfrm>
            <a:off x="8337550" y="549275"/>
            <a:ext cx="857250" cy="576263"/>
            <a:chOff x="3969" y="3158"/>
            <a:chExt cx="680" cy="454"/>
          </a:xfrm>
        </p:grpSpPr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3969" y="3158"/>
              <a:ext cx="408" cy="45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4195" y="3158"/>
              <a:ext cx="22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4422" y="3158"/>
              <a:ext cx="227" cy="45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415925" y="260350"/>
            <a:ext cx="9363075" cy="6337300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560388" y="6237288"/>
            <a:ext cx="63928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/>
              <a:t>*= in fase di progettazione dettagliata presso Ministero Sviluppo Economico - Comunicazioni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6D7C-AC53-4FF5-87C6-67B0BAFDD47F}" type="slidenum">
              <a:rPr lang="en-GB"/>
              <a:pPr/>
              <a:t>7</a:t>
            </a:fld>
            <a:endParaRPr lang="en-GB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508000" y="1093788"/>
            <a:ext cx="8893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b="1"/>
              <a:t>2 </a:t>
            </a:r>
            <a:r>
              <a:rPr lang="it-IT" sz="2400" b="1"/>
              <a:t>Supportare lo sviluppo dei piani e stimolare un crescente livello di servizio ai clienti</a:t>
            </a:r>
            <a:endParaRPr lang="en-GB" sz="2400" b="1"/>
          </a:p>
        </p:txBody>
      </p:sp>
      <p:grpSp>
        <p:nvGrpSpPr>
          <p:cNvPr id="30725" name="Group 5"/>
          <p:cNvGrpSpPr>
            <a:grpSpLocks/>
          </p:cNvGrpSpPr>
          <p:nvPr/>
        </p:nvGrpSpPr>
        <p:grpSpPr bwMode="auto">
          <a:xfrm>
            <a:off x="8337550" y="549275"/>
            <a:ext cx="857250" cy="576263"/>
            <a:chOff x="3969" y="3158"/>
            <a:chExt cx="680" cy="454"/>
          </a:xfrm>
        </p:grpSpPr>
        <p:sp>
          <p:nvSpPr>
            <p:cNvPr id="30726" name="Rectangle 6"/>
            <p:cNvSpPr>
              <a:spLocks noChangeArrowheads="1"/>
            </p:cNvSpPr>
            <p:nvPr/>
          </p:nvSpPr>
          <p:spPr bwMode="auto">
            <a:xfrm>
              <a:off x="3969" y="3158"/>
              <a:ext cx="408" cy="45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727" name="Rectangle 7"/>
            <p:cNvSpPr>
              <a:spLocks noChangeArrowheads="1"/>
            </p:cNvSpPr>
            <p:nvPr/>
          </p:nvSpPr>
          <p:spPr bwMode="auto">
            <a:xfrm>
              <a:off x="4195" y="3158"/>
              <a:ext cx="22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728" name="Rectangle 8"/>
            <p:cNvSpPr>
              <a:spLocks noChangeArrowheads="1"/>
            </p:cNvSpPr>
            <p:nvPr/>
          </p:nvSpPr>
          <p:spPr bwMode="auto">
            <a:xfrm>
              <a:off x="4422" y="3158"/>
              <a:ext cx="227" cy="45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415925" y="260350"/>
            <a:ext cx="9363075" cy="6337300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776288" y="2133600"/>
            <a:ext cx="7705725" cy="404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lphaLcPeriod"/>
            </a:pPr>
            <a:r>
              <a:rPr lang="it-IT" sz="1600"/>
              <a:t>Supportare AGCOM nell’implementazione degli impegni che entrano ora nella loro fase attuativa per l’implementazione degli impegni di competenza OTA e Comitato NGN</a:t>
            </a:r>
          </a:p>
          <a:p>
            <a:pPr marL="800100" lvl="1" indent="-342900">
              <a:spcBef>
                <a:spcPct val="15000"/>
              </a:spcBef>
              <a:buFontTx/>
              <a:buAutoNum type="alphaLcPeriod"/>
            </a:pPr>
            <a:endParaRPr lang="it-IT" sz="1600"/>
          </a:p>
          <a:p>
            <a:pPr marL="342900" indent="-342900">
              <a:buFontTx/>
              <a:buAutoNum type="alphaLcPeriod"/>
            </a:pPr>
            <a:r>
              <a:rPr lang="it-IT" sz="1600"/>
              <a:t>Finalizzare con AGCOM una procedura per misurare “sul campo” e pubblicare trimestralmente la qualità del servizio erogata dai vari gestori (banda, tempi di risposta, ecc.)</a:t>
            </a:r>
          </a:p>
          <a:p>
            <a:pPr marL="342900" indent="-342900">
              <a:buFontTx/>
              <a:buAutoNum type="alphaLcPeriod"/>
            </a:pPr>
            <a:endParaRPr lang="it-IT" sz="1600"/>
          </a:p>
          <a:p>
            <a:pPr marL="342900" indent="-342900">
              <a:buFontTx/>
              <a:buAutoNum type="alphaLcPeriod"/>
            </a:pPr>
            <a:endParaRPr lang="it-IT" sz="1600"/>
          </a:p>
          <a:p>
            <a:pPr marL="342900" indent="-342900">
              <a:buFontTx/>
              <a:buAutoNum type="alphaLcPeriod"/>
            </a:pPr>
            <a:r>
              <a:rPr lang="it-IT" sz="1600"/>
              <a:t>Adottare misure a livello di governo centrale ed enti locali che possano ridurre i costi e i tempi dei lavori civili per la costruzione e condivisione di cavidotti</a:t>
            </a:r>
          </a:p>
          <a:p>
            <a:pPr marL="342900" indent="-342900">
              <a:buFontTx/>
              <a:buAutoNum type="alphaLcPeriod"/>
            </a:pPr>
            <a:endParaRPr lang="it-IT" sz="1600"/>
          </a:p>
          <a:p>
            <a:pPr marL="342900" indent="-342900">
              <a:buFontTx/>
              <a:buAutoNum type="alphaLcPeriod"/>
            </a:pPr>
            <a:r>
              <a:rPr lang="it-IT" sz="1600"/>
              <a:t>Adottare strategia di allocazione dello spettro radio che possa, nel medio termine, consentire uno sviluppo di servizi di banda larga di prossima generazione mobili in concorrenza – e come stimolo agli investimenti – alla rete fissa</a:t>
            </a:r>
            <a:endParaRPr lang="it-IT" sz="1500"/>
          </a:p>
        </p:txBody>
      </p:sp>
      <p:sp>
        <p:nvSpPr>
          <p:cNvPr id="30742" name="AutoShape 22"/>
          <p:cNvSpPr>
            <a:spLocks/>
          </p:cNvSpPr>
          <p:nvPr/>
        </p:nvSpPr>
        <p:spPr bwMode="auto">
          <a:xfrm>
            <a:off x="8412163" y="2133600"/>
            <a:ext cx="215900" cy="2087563"/>
          </a:xfrm>
          <a:prstGeom prst="rightBracket">
            <a:avLst>
              <a:gd name="adj" fmla="val 8057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it-IT"/>
          </a:p>
        </p:txBody>
      </p:sp>
      <p:sp>
        <p:nvSpPr>
          <p:cNvPr id="30743" name="AutoShape 23"/>
          <p:cNvSpPr>
            <a:spLocks/>
          </p:cNvSpPr>
          <p:nvPr/>
        </p:nvSpPr>
        <p:spPr bwMode="auto">
          <a:xfrm>
            <a:off x="8412163" y="4365625"/>
            <a:ext cx="215900" cy="1728788"/>
          </a:xfrm>
          <a:prstGeom prst="rightBracket">
            <a:avLst>
              <a:gd name="adj" fmla="val 6672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it-IT"/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 rot="5400000">
            <a:off x="7990681" y="3055144"/>
            <a:ext cx="1770063" cy="212725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>
                <a:srgbClr val="009900"/>
              </a:buClr>
              <a:buFont typeface="Calibri" pitchFamily="34" charset="0"/>
              <a:buNone/>
            </a:pPr>
            <a:r>
              <a:rPr lang="it-IT" sz="1400">
                <a:solidFill>
                  <a:schemeClr val="tx2"/>
                </a:solidFill>
              </a:rPr>
              <a:t>regolamentazione</a:t>
            </a:r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 rot="5400000">
            <a:off x="7990682" y="5174456"/>
            <a:ext cx="1770062" cy="212725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buClr>
                <a:srgbClr val="009900"/>
              </a:buClr>
              <a:buFont typeface="Calibri" pitchFamily="34" charset="0"/>
              <a:buNone/>
            </a:pPr>
            <a:r>
              <a:rPr lang="it-IT" sz="1400">
                <a:solidFill>
                  <a:schemeClr val="tx2"/>
                </a:solidFill>
              </a:rPr>
              <a:t>politica industriale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9EAE5-05AB-4A3D-8C83-AFAD7A9078A7}" type="slidenum">
              <a:rPr lang="en-GB"/>
              <a:pPr/>
              <a:t>8</a:t>
            </a:fld>
            <a:endParaRPr lang="en-GB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776288" y="981075"/>
            <a:ext cx="8578850" cy="503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 b="1"/>
              <a:t>3  Un progetto Paese per accelerare gli investimenti per la nuova rete in fibra ottica .</a:t>
            </a:r>
            <a:endParaRPr lang="en-GB" sz="2400"/>
          </a:p>
          <a:p>
            <a:endParaRPr lang="en-GB" sz="2400"/>
          </a:p>
          <a:p>
            <a:r>
              <a:rPr lang="en-GB"/>
              <a:t>Senza un intervento pubblico e’ difficile vedere come l’Italia resti al passo con i principali Paesi OCSE. </a:t>
            </a:r>
          </a:p>
          <a:p>
            <a:endParaRPr lang="en-GB"/>
          </a:p>
          <a:p>
            <a:pPr marL="533400" lvl="1" indent="-76200">
              <a:buFontTx/>
              <a:buChar char="•"/>
            </a:pPr>
            <a:r>
              <a:rPr lang="en-GB"/>
              <a:t> nessuna concorrenza per la rete di Telecom Italia(TI)</a:t>
            </a:r>
          </a:p>
          <a:p>
            <a:pPr marL="533400" lvl="1" indent="-76200">
              <a:buFontTx/>
              <a:buChar char="•"/>
            </a:pPr>
            <a:r>
              <a:rPr lang="en-GB"/>
              <a:t> piano di  investimenti TI focalizzato su progetti con ritorni a breve </a:t>
            </a:r>
          </a:p>
          <a:p>
            <a:pPr marL="533400" lvl="1" indent="-76200">
              <a:buFontTx/>
              <a:buChar char="•"/>
            </a:pPr>
            <a:r>
              <a:rPr lang="en-GB"/>
              <a:t> nessun altro concorrente ha annunciato piani  di investimento in fibra  </a:t>
            </a:r>
          </a:p>
          <a:p>
            <a:endParaRPr lang="it-IT"/>
          </a:p>
          <a:p>
            <a:endParaRPr lang="it-IT"/>
          </a:p>
          <a:p>
            <a:r>
              <a:rPr lang="it-IT"/>
              <a:t>Esistono diverse modalita’ di intervento in funzione anche del livello di copertura della nuova rete da raggiungere nei prossimi 5-6  anni : </a:t>
            </a:r>
          </a:p>
          <a:p>
            <a:endParaRPr lang="en-GB"/>
          </a:p>
          <a:p>
            <a:pPr marL="533400" lvl="1" indent="-76200">
              <a:buFontTx/>
              <a:buChar char="•"/>
            </a:pPr>
            <a:r>
              <a:rPr lang="en-GB"/>
              <a:t> tutti i Capoluoghi di Provincia  (45-50% delle case)</a:t>
            </a:r>
          </a:p>
          <a:p>
            <a:pPr marL="533400" lvl="1" indent="-76200">
              <a:buFontTx/>
              <a:buChar char="•"/>
            </a:pPr>
            <a:r>
              <a:rPr lang="en-GB"/>
              <a:t> 30 – 40 citta’</a:t>
            </a:r>
          </a:p>
          <a:p>
            <a:pPr marL="533400" lvl="1" indent="-76200">
              <a:buFontTx/>
              <a:buChar char="•"/>
            </a:pPr>
            <a:r>
              <a:rPr lang="en-GB"/>
              <a:t> solo le principali citta’ (7-10)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415925" y="260350"/>
            <a:ext cx="9363075" cy="6337300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grpSp>
        <p:nvGrpSpPr>
          <p:cNvPr id="19462" name="Group 6"/>
          <p:cNvGrpSpPr>
            <a:grpSpLocks/>
          </p:cNvGrpSpPr>
          <p:nvPr/>
        </p:nvGrpSpPr>
        <p:grpSpPr bwMode="auto">
          <a:xfrm>
            <a:off x="8624888" y="404813"/>
            <a:ext cx="857250" cy="576262"/>
            <a:chOff x="3969" y="3158"/>
            <a:chExt cx="680" cy="454"/>
          </a:xfrm>
        </p:grpSpPr>
        <p:sp>
          <p:nvSpPr>
            <p:cNvPr id="19463" name="Rectangle 7"/>
            <p:cNvSpPr>
              <a:spLocks noChangeArrowheads="1"/>
            </p:cNvSpPr>
            <p:nvPr/>
          </p:nvSpPr>
          <p:spPr bwMode="auto">
            <a:xfrm>
              <a:off x="3969" y="3158"/>
              <a:ext cx="408" cy="45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9464" name="Rectangle 8"/>
            <p:cNvSpPr>
              <a:spLocks noChangeArrowheads="1"/>
            </p:cNvSpPr>
            <p:nvPr/>
          </p:nvSpPr>
          <p:spPr bwMode="auto">
            <a:xfrm>
              <a:off x="4195" y="3158"/>
              <a:ext cx="22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9465" name="Rectangle 9"/>
            <p:cNvSpPr>
              <a:spLocks noChangeArrowheads="1"/>
            </p:cNvSpPr>
            <p:nvPr/>
          </p:nvSpPr>
          <p:spPr bwMode="auto">
            <a:xfrm>
              <a:off x="4422" y="3158"/>
              <a:ext cx="227" cy="45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5E70-D719-45AD-98E7-FDBA3B1C49CA}" type="slidenum">
              <a:rPr lang="en-GB"/>
              <a:pPr/>
              <a:t>9</a:t>
            </a:fld>
            <a:endParaRPr lang="en-GB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84200" y="765175"/>
            <a:ext cx="8580438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 b="1"/>
              <a:t>I benefici di un progetto ambizioso </a:t>
            </a:r>
            <a:endParaRPr lang="en-GB" sz="2400"/>
          </a:p>
          <a:p>
            <a:endParaRPr lang="en-GB" sz="2400"/>
          </a:p>
          <a:p>
            <a:pPr marL="715963" lvl="1" indent="-179388">
              <a:buFontTx/>
              <a:buChar char="•"/>
            </a:pPr>
            <a:r>
              <a:rPr lang="en-GB"/>
              <a:t>dare  in tempi rapidi un forte impulso all’occupazione sul territorio (piu’ del 70% degli investimenti per una nuove rete e’ in lavori edili)</a:t>
            </a:r>
          </a:p>
          <a:p>
            <a:pPr marL="715963" lvl="1" indent="-179388">
              <a:buFontTx/>
              <a:buChar char="•"/>
            </a:pPr>
            <a:endParaRPr lang="en-GB"/>
          </a:p>
          <a:p>
            <a:pPr marL="715963" lvl="1" indent="-179388">
              <a:buFontTx/>
              <a:buChar char="•"/>
            </a:pPr>
            <a:r>
              <a:rPr lang="en-GB" b="1"/>
              <a:t>innestare un ciclo virtuoso investimenti, innovazione , con un’accelerazione alla crescita del PIL </a:t>
            </a:r>
          </a:p>
          <a:p>
            <a:pPr marL="715963" lvl="1" indent="-179388">
              <a:buFontTx/>
              <a:buChar char="•"/>
            </a:pPr>
            <a:endParaRPr lang="en-GB" b="1"/>
          </a:p>
          <a:p>
            <a:pPr marL="715963" lvl="1" indent="-179388">
              <a:buFontTx/>
              <a:buChar char="•"/>
            </a:pPr>
            <a:r>
              <a:rPr lang="en-GB"/>
              <a:t>dare alle nuove generazioni motivo di speranza per l’avvio di una nuova fase di sviluppo e di ‘rinascimento digitale’ </a:t>
            </a:r>
          </a:p>
          <a:p>
            <a:pPr marL="715963" lvl="1" indent="-179388">
              <a:buFontTx/>
              <a:buChar char="•"/>
            </a:pPr>
            <a:endParaRPr lang="en-GB"/>
          </a:p>
          <a:p>
            <a:pPr marL="715963" lvl="1" indent="-179388">
              <a:buFontTx/>
              <a:buChar char="•"/>
            </a:pPr>
            <a:r>
              <a:rPr lang="en-GB"/>
              <a:t>investire risorse pubbliche - non a fondo perduto - ma con prospettive di ritorno a lungo termine</a:t>
            </a:r>
          </a:p>
          <a:p>
            <a:pPr marL="715963" lvl="1" indent="-179388">
              <a:buFontTx/>
              <a:buChar char="•"/>
            </a:pPr>
            <a:endParaRPr lang="it-IT"/>
          </a:p>
          <a:p>
            <a:endParaRPr lang="en-GB"/>
          </a:p>
        </p:txBody>
      </p:sp>
      <p:grpSp>
        <p:nvGrpSpPr>
          <p:cNvPr id="11269" name="Group 5"/>
          <p:cNvGrpSpPr>
            <a:grpSpLocks/>
          </p:cNvGrpSpPr>
          <p:nvPr/>
        </p:nvGrpSpPr>
        <p:grpSpPr bwMode="auto">
          <a:xfrm>
            <a:off x="8307388" y="549275"/>
            <a:ext cx="857250" cy="576263"/>
            <a:chOff x="3969" y="3158"/>
            <a:chExt cx="680" cy="454"/>
          </a:xfrm>
        </p:grpSpPr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3969" y="3158"/>
              <a:ext cx="408" cy="45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4195" y="3158"/>
              <a:ext cx="22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4422" y="3158"/>
              <a:ext cx="227" cy="45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415925" y="260350"/>
            <a:ext cx="9363075" cy="6337300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1010</Words>
  <Application>Microsoft Office PowerPoint</Application>
  <PresentationFormat>A4 (21x29,7 cm)</PresentationFormat>
  <Paragraphs>138</Paragraphs>
  <Slides>11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4" baseType="lpstr">
      <vt:lpstr>Arial</vt:lpstr>
      <vt:lpstr>Calibri</vt:lpstr>
      <vt:lpstr>Default Design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francesco</dc:creator>
  <cp:lastModifiedBy>ARMENTO</cp:lastModifiedBy>
  <cp:revision>34</cp:revision>
  <dcterms:created xsi:type="dcterms:W3CDTF">2009-05-19T17:21:31Z</dcterms:created>
  <dcterms:modified xsi:type="dcterms:W3CDTF">2009-07-07T06:17:17Z</dcterms:modified>
</cp:coreProperties>
</file>